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312" r:id="rId2"/>
    <p:sldId id="298" r:id="rId3"/>
    <p:sldId id="299" r:id="rId4"/>
    <p:sldId id="301" r:id="rId5"/>
    <p:sldId id="300" r:id="rId6"/>
    <p:sldId id="302" r:id="rId7"/>
    <p:sldId id="309" r:id="rId8"/>
    <p:sldId id="308" r:id="rId9"/>
    <p:sldId id="324" r:id="rId10"/>
    <p:sldId id="325" r:id="rId11"/>
    <p:sldId id="317" r:id="rId12"/>
    <p:sldId id="319" r:id="rId13"/>
    <p:sldId id="318" r:id="rId14"/>
    <p:sldId id="320" r:id="rId15"/>
    <p:sldId id="321" r:id="rId16"/>
    <p:sldId id="322" r:id="rId17"/>
    <p:sldId id="316" r:id="rId18"/>
    <p:sldId id="314" r:id="rId19"/>
    <p:sldId id="315" r:id="rId20"/>
    <p:sldId id="32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532"/>
    <p:restoredTop sz="94734"/>
  </p:normalViewPr>
  <p:slideViewPr>
    <p:cSldViewPr snapToGrid="0" snapToObjects="1">
      <p:cViewPr>
        <p:scale>
          <a:sx n="105" d="100"/>
          <a:sy n="105" d="100"/>
        </p:scale>
        <p:origin x="2144" y="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BFECD78-3C8E-49F2-8FAB-59489D168ABB}" type="datetimeFigureOut">
              <a:rPr lang="en-US" smtClean="0"/>
              <a:t>11/17/23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Mark 15–16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8462" y="2905293"/>
            <a:ext cx="8467075" cy="1362075"/>
          </a:xfrm>
        </p:spPr>
        <p:txBody>
          <a:bodyPr/>
          <a:lstStyle/>
          <a:p>
            <a:pPr algn="ctr"/>
            <a:r>
              <a:rPr lang="en-US" b="1" cap="none" dirty="0"/>
              <a:t>Session 3:</a:t>
            </a:r>
            <a:br>
              <a:rPr lang="en-US" b="1" cap="none" dirty="0"/>
            </a:br>
            <a:r>
              <a:rPr lang="en-US" b="1" cap="none" dirty="0"/>
              <a:t>When Is an Ending</a:t>
            </a:r>
            <a:br>
              <a:rPr lang="en-US" b="1" cap="none" dirty="0"/>
            </a:br>
            <a:r>
              <a:rPr lang="en-US" b="1" cap="none" dirty="0"/>
              <a:t>Not an Ending</a:t>
            </a:r>
          </a:p>
        </p:txBody>
      </p:sp>
    </p:spTree>
    <p:extLst>
      <p:ext uri="{BB962C8B-B14F-4D97-AF65-F5344CB8AC3E}">
        <p14:creationId xmlns:p14="http://schemas.microsoft.com/office/powerpoint/2010/main" val="21592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140" y="5646058"/>
            <a:ext cx="7543800" cy="914400"/>
          </a:xfrm>
        </p:spPr>
        <p:txBody>
          <a:bodyPr/>
          <a:lstStyle/>
          <a:p>
            <a:r>
              <a:rPr lang="en-US" dirty="0"/>
              <a:t>Closer view of Jerusalem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754" t="2778" r="23157" b="51667"/>
          <a:stretch/>
        </p:blipFill>
        <p:spPr>
          <a:xfrm>
            <a:off x="1562100" y="736600"/>
            <a:ext cx="7404102" cy="49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61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195" b="5195"/>
          <a:stretch>
            <a:fillRect/>
          </a:stretch>
        </p:blipFill>
        <p:spPr>
          <a:xfrm>
            <a:off x="2133600" y="685800"/>
            <a:ext cx="6096000" cy="3657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349" y="4876800"/>
            <a:ext cx="8500005" cy="914400"/>
          </a:xfrm>
        </p:spPr>
        <p:txBody>
          <a:bodyPr/>
          <a:lstStyle/>
          <a:p>
            <a:r>
              <a:rPr lang="en-US" dirty="0"/>
              <a:t>Church of the Holy Sepulcher</a:t>
            </a:r>
          </a:p>
        </p:txBody>
      </p:sp>
    </p:spTree>
    <p:extLst>
      <p:ext uri="{BB962C8B-B14F-4D97-AF65-F5344CB8AC3E}">
        <p14:creationId xmlns:p14="http://schemas.microsoft.com/office/powerpoint/2010/main" val="935189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645696"/>
          </a:xfrm>
        </p:spPr>
        <p:txBody>
          <a:bodyPr/>
          <a:lstStyle/>
          <a:p>
            <a:pPr algn="r"/>
            <a:r>
              <a:rPr lang="en-US" dirty="0"/>
              <a:t>Inside Church of the</a:t>
            </a:r>
            <a:br>
              <a:rPr lang="en-US" dirty="0"/>
            </a:br>
            <a:r>
              <a:rPr lang="en-US" dirty="0"/>
              <a:t>Holy </a:t>
            </a:r>
            <a:r>
              <a:rPr lang="en-US" dirty="0" err="1"/>
              <a:t>Sephuchre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" r="-1009"/>
          <a:stretch/>
        </p:blipFill>
        <p:spPr>
          <a:xfrm>
            <a:off x="243283" y="194529"/>
            <a:ext cx="7030067" cy="4682271"/>
          </a:xfrm>
        </p:spPr>
      </p:pic>
    </p:spTree>
    <p:extLst>
      <p:ext uri="{BB962C8B-B14F-4D97-AF65-F5344CB8AC3E}">
        <p14:creationId xmlns:p14="http://schemas.microsoft.com/office/powerpoint/2010/main" val="297558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785" b="-578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876799"/>
            <a:ext cx="7543800" cy="1414811"/>
          </a:xfrm>
        </p:spPr>
        <p:txBody>
          <a:bodyPr/>
          <a:lstStyle/>
          <a:p>
            <a:r>
              <a:rPr lang="en-US" dirty="0"/>
              <a:t>Cross-section of</a:t>
            </a:r>
            <a:br>
              <a:rPr lang="en-US" dirty="0"/>
            </a:br>
            <a:r>
              <a:rPr lang="en-US" dirty="0"/>
              <a:t>Holy Sepulcher</a:t>
            </a:r>
          </a:p>
        </p:txBody>
      </p:sp>
    </p:spTree>
    <p:extLst>
      <p:ext uri="{BB962C8B-B14F-4D97-AF65-F5344CB8AC3E}">
        <p14:creationId xmlns:p14="http://schemas.microsoft.com/office/powerpoint/2010/main" val="122054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645696"/>
          </a:xfrm>
        </p:spPr>
        <p:txBody>
          <a:bodyPr/>
          <a:lstStyle/>
          <a:p>
            <a:pPr algn="r"/>
            <a:r>
              <a:rPr lang="en-US" dirty="0"/>
              <a:t>Floor Plan – Church of the</a:t>
            </a:r>
            <a:br>
              <a:rPr lang="en-US" dirty="0"/>
            </a:br>
            <a:r>
              <a:rPr lang="en-US" dirty="0"/>
              <a:t>Holy Sepulcher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521" r="-521"/>
          <a:stretch>
            <a:fillRect/>
          </a:stretch>
        </p:blipFill>
        <p:spPr>
          <a:xfrm>
            <a:off x="250562" y="257318"/>
            <a:ext cx="7979037" cy="4787421"/>
          </a:xfrm>
        </p:spPr>
      </p:pic>
    </p:spTree>
    <p:extLst>
      <p:ext uri="{BB962C8B-B14F-4D97-AF65-F5344CB8AC3E}">
        <p14:creationId xmlns:p14="http://schemas.microsoft.com/office/powerpoint/2010/main" val="3857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334000"/>
            <a:ext cx="7543800" cy="914400"/>
          </a:xfrm>
        </p:spPr>
        <p:txBody>
          <a:bodyPr/>
          <a:lstStyle/>
          <a:p>
            <a:r>
              <a:rPr lang="en-US" dirty="0"/>
              <a:t>The “Garden Tomb”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80" r="-260"/>
          <a:stretch/>
        </p:blipFill>
        <p:spPr>
          <a:xfrm>
            <a:off x="2705100" y="685801"/>
            <a:ext cx="6210300" cy="4609706"/>
          </a:xfrm>
        </p:spPr>
      </p:pic>
    </p:spTree>
    <p:extLst>
      <p:ext uri="{BB962C8B-B14F-4D97-AF65-F5344CB8AC3E}">
        <p14:creationId xmlns:p14="http://schemas.microsoft.com/office/powerpoint/2010/main" val="1479787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645696"/>
          </a:xfrm>
        </p:spPr>
        <p:txBody>
          <a:bodyPr/>
          <a:lstStyle/>
          <a:p>
            <a:pPr algn="r"/>
            <a:r>
              <a:rPr lang="en-US" dirty="0"/>
              <a:t>Artist’s Rendering of Inside the Tomb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78" r="-2778"/>
          <a:stretch>
            <a:fillRect/>
          </a:stretch>
        </p:blipFill>
        <p:spPr>
          <a:xfrm>
            <a:off x="0" y="685801"/>
            <a:ext cx="7239000" cy="4343399"/>
          </a:xfrm>
        </p:spPr>
      </p:pic>
    </p:spTree>
    <p:extLst>
      <p:ext uri="{BB962C8B-B14F-4D97-AF65-F5344CB8AC3E}">
        <p14:creationId xmlns:p14="http://schemas.microsoft.com/office/powerpoint/2010/main" val="2151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60" t="11017" r="34625" b="40617"/>
          <a:stretch/>
        </p:blipFill>
        <p:spPr>
          <a:xfrm>
            <a:off x="1602212" y="239058"/>
            <a:ext cx="7272848" cy="452717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559114"/>
          </a:xfrm>
        </p:spPr>
        <p:txBody>
          <a:bodyPr/>
          <a:lstStyle/>
          <a:p>
            <a:r>
              <a:rPr lang="en-US" dirty="0"/>
              <a:t>Tombs Along the Road</a:t>
            </a:r>
            <a:br>
              <a:rPr lang="en-US" dirty="0"/>
            </a:br>
            <a:r>
              <a:rPr lang="en-US" dirty="0"/>
              <a:t>to Jerusalem</a:t>
            </a:r>
          </a:p>
        </p:txBody>
      </p:sp>
    </p:spTree>
    <p:extLst>
      <p:ext uri="{BB962C8B-B14F-4D97-AF65-F5344CB8AC3E}">
        <p14:creationId xmlns:p14="http://schemas.microsoft.com/office/powerpoint/2010/main" val="292620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9340" y="454915"/>
            <a:ext cx="3169084" cy="5555664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Disc- type tomb seal</a:t>
            </a:r>
            <a:br>
              <a:rPr lang="en-US" dirty="0"/>
            </a:br>
            <a:r>
              <a:rPr lang="en-US" sz="2200" dirty="0"/>
              <a:t>Measuring 4.5-feet tall, the disk-shaped stone at the so-called Tomb of Herod’s Family could be rolled to cover the entryway of the tomb or rolled back into a niche to open it, thereby permitting new burials to be added to the family tomb. This is one of four Second Temple-period Jerusalem tombs with a round rolling stone. </a:t>
            </a:r>
            <a:br>
              <a:rPr lang="en-US" sz="2200" dirty="0"/>
            </a:br>
            <a:r>
              <a:rPr lang="en-US" sz="2200" i="1" dirty="0"/>
              <a:t>Photo: Hershel Shanks.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39" t="1" r="-893" b="-1124"/>
          <a:stretch/>
        </p:blipFill>
        <p:spPr>
          <a:xfrm>
            <a:off x="346349" y="454915"/>
            <a:ext cx="4690157" cy="5778973"/>
          </a:xfrm>
        </p:spPr>
      </p:pic>
      <p:sp>
        <p:nvSpPr>
          <p:cNvPr id="6" name="TextBox 5"/>
          <p:cNvSpPr txBox="1"/>
          <p:nvPr/>
        </p:nvSpPr>
        <p:spPr>
          <a:xfrm>
            <a:off x="346349" y="6205027"/>
            <a:ext cx="81478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www.biblicalarchaeology.org</a:t>
            </a:r>
            <a:r>
              <a:rPr lang="en-US" sz="1600" dirty="0"/>
              <a:t>/daily/biblical-sites-places/</a:t>
            </a:r>
            <a:r>
              <a:rPr lang="en-US" sz="1600" dirty="0" err="1"/>
              <a:t>jerusalem</a:t>
            </a:r>
            <a:r>
              <a:rPr lang="en-US" sz="1600" dirty="0"/>
              <a:t>/how-was-</a:t>
            </a:r>
            <a:r>
              <a:rPr lang="en-US" sz="1600" dirty="0" err="1"/>
              <a:t>jesus</a:t>
            </a:r>
            <a:r>
              <a:rPr lang="en-US" sz="1600" dirty="0"/>
              <a:t>-tomb-sealed/</a:t>
            </a:r>
          </a:p>
        </p:txBody>
      </p:sp>
    </p:spTree>
    <p:extLst>
      <p:ext uri="{BB962C8B-B14F-4D97-AF65-F5344CB8AC3E}">
        <p14:creationId xmlns:p14="http://schemas.microsoft.com/office/powerpoint/2010/main" val="3732608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7596" y="4419600"/>
            <a:ext cx="7543800" cy="2218338"/>
          </a:xfrm>
        </p:spPr>
        <p:txBody>
          <a:bodyPr/>
          <a:lstStyle/>
          <a:p>
            <a:r>
              <a:rPr lang="en-US" dirty="0"/>
              <a:t>“Plug-type” stone seal</a:t>
            </a:r>
            <a:br>
              <a:rPr lang="en-US" dirty="0"/>
            </a:br>
            <a:r>
              <a:rPr lang="en-US" sz="2000" dirty="0"/>
              <a:t>How was Jesus’ tomb sealed? While some Jerusalem tombs from the late Second Temple period boasted round (disk-shaped) rolling stones, it was more common to seal tombs with cork-shaped stones, such as the one pictured here. The archaeological evidence suggests that the tomb of Jesus—the unused tomb of Joseph of </a:t>
            </a:r>
            <a:r>
              <a:rPr lang="en-US" sz="2000" dirty="0" err="1"/>
              <a:t>Arimathea</a:t>
            </a:r>
            <a:r>
              <a:rPr lang="en-US" sz="2000" dirty="0"/>
              <a:t>—would have been sealed with a cork-shaped stone. </a:t>
            </a:r>
            <a:r>
              <a:rPr lang="en-US" sz="2000" i="1" dirty="0"/>
              <a:t>Photo: Tom Powers.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000" b="10000"/>
          <a:stretch>
            <a:fillRect/>
          </a:stretch>
        </p:blipFill>
        <p:spPr>
          <a:xfrm>
            <a:off x="2916821" y="224033"/>
            <a:ext cx="5976615" cy="3585968"/>
          </a:xfrm>
        </p:spPr>
      </p:pic>
    </p:spTree>
    <p:extLst>
      <p:ext uri="{BB962C8B-B14F-4D97-AF65-F5344CB8AC3E}">
        <p14:creationId xmlns:p14="http://schemas.microsoft.com/office/powerpoint/2010/main" val="100702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tp://www.bolministry.org/Israel126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 b="-1667"/>
          <a:stretch/>
        </p:blipFill>
        <p:spPr bwMode="auto">
          <a:xfrm>
            <a:off x="1777558" y="207087"/>
            <a:ext cx="6452042" cy="49424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Olives</a:t>
            </a:r>
          </a:p>
        </p:txBody>
      </p:sp>
    </p:spTree>
    <p:extLst>
      <p:ext uri="{BB962C8B-B14F-4D97-AF65-F5344CB8AC3E}">
        <p14:creationId xmlns:p14="http://schemas.microsoft.com/office/powerpoint/2010/main" val="3337589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Mark 16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8462" y="2905293"/>
            <a:ext cx="8467075" cy="1362075"/>
          </a:xfrm>
        </p:spPr>
        <p:txBody>
          <a:bodyPr/>
          <a:lstStyle/>
          <a:p>
            <a:pPr algn="ctr"/>
            <a:r>
              <a:rPr lang="en-US" b="1" cap="none" dirty="0"/>
              <a:t>Session 7:</a:t>
            </a:r>
            <a:br>
              <a:rPr lang="en-US" b="1" cap="none" dirty="0"/>
            </a:br>
            <a:r>
              <a:rPr lang="en-US" b="1" cap="none" dirty="0"/>
              <a:t>When Is an Ending</a:t>
            </a:r>
            <a:br>
              <a:rPr lang="en-US" b="1" cap="none" dirty="0"/>
            </a:br>
            <a:r>
              <a:rPr lang="en-US" b="1" cap="none" dirty="0"/>
              <a:t>Not an Ending</a:t>
            </a:r>
          </a:p>
        </p:txBody>
      </p:sp>
    </p:spTree>
    <p:extLst>
      <p:ext uri="{BB962C8B-B14F-4D97-AF65-F5344CB8AC3E}">
        <p14:creationId xmlns:p14="http://schemas.microsoft.com/office/powerpoint/2010/main" val="41345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tp://static.panoramio.com/photos/large/679687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" b="3313"/>
          <a:stretch>
            <a:fillRect/>
          </a:stretch>
        </p:blipFill>
        <p:spPr bwMode="auto">
          <a:xfrm>
            <a:off x="777240" y="685801"/>
            <a:ext cx="6096000" cy="36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/>
              <a:t>Mount of Olives</a:t>
            </a:r>
            <a:br>
              <a:rPr lang="en-US" dirty="0"/>
            </a:br>
            <a:r>
              <a:rPr lang="en-US" sz="2400" dirty="0"/>
              <a:t>from road of </a:t>
            </a:r>
            <a:r>
              <a:rPr lang="en-US" sz="2400" dirty="0" err="1"/>
              <a:t>Kidron</a:t>
            </a:r>
            <a:r>
              <a:rPr lang="en-US" sz="2400" dirty="0"/>
              <a:t> Valley, looking toward Bethany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636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tp://igoogledisrael.com/wp-content/uploads/2011/11/GardenofGethsemane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634"/>
          <a:stretch/>
        </p:blipFill>
        <p:spPr bwMode="auto">
          <a:xfrm>
            <a:off x="2133600" y="234699"/>
            <a:ext cx="6096000" cy="45420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 of Gethsemane</a:t>
            </a:r>
          </a:p>
        </p:txBody>
      </p:sp>
    </p:spTree>
    <p:extLst>
      <p:ext uri="{BB962C8B-B14F-4D97-AF65-F5344CB8AC3E}">
        <p14:creationId xmlns:p14="http://schemas.microsoft.com/office/powerpoint/2010/main" val="978327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ttp://4.bp.blogspot.com/-GM4bJUJff5A/TbCFMdHnCII/AAAAAAAAAFo/BIXmnvIy7I8/s1600/gethsemane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" b="962"/>
          <a:stretch/>
        </p:blipFill>
        <p:spPr bwMode="auto">
          <a:xfrm>
            <a:off x="777875" y="497007"/>
            <a:ext cx="6957850" cy="45696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Garden of Gethsemane</a:t>
            </a:r>
          </a:p>
        </p:txBody>
      </p:sp>
    </p:spTree>
    <p:extLst>
      <p:ext uri="{BB962C8B-B14F-4D97-AF65-F5344CB8AC3E}">
        <p14:creationId xmlns:p14="http://schemas.microsoft.com/office/powerpoint/2010/main" val="341470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tp://4.bp.blogspot.com/-8JuftWbHMKY/T3wS3D94oNI/AAAAAAAAM18/7Z90N6gvXfY/s1600/garden+gethsemane+large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" b="450"/>
          <a:stretch/>
        </p:blipFill>
        <p:spPr bwMode="auto">
          <a:xfrm>
            <a:off x="777240" y="497007"/>
            <a:ext cx="6096000" cy="403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Garden of Gethsemane</a:t>
            </a:r>
          </a:p>
        </p:txBody>
      </p:sp>
    </p:spTree>
    <p:extLst>
      <p:ext uri="{BB962C8B-B14F-4D97-AF65-F5344CB8AC3E}">
        <p14:creationId xmlns:p14="http://schemas.microsoft.com/office/powerpoint/2010/main" val="702801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939234" cy="914400"/>
          </a:xfrm>
        </p:spPr>
        <p:txBody>
          <a:bodyPr/>
          <a:lstStyle/>
          <a:p>
            <a:pPr algn="r"/>
            <a:r>
              <a:rPr lang="en-US" sz="4000" dirty="0"/>
              <a:t>Jerusalem from Mount of Olives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367"/>
            <a:ext cx="9144000" cy="29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1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785" r="-5785"/>
          <a:stretch>
            <a:fillRect/>
          </a:stretch>
        </p:blipFill>
        <p:spPr>
          <a:xfrm>
            <a:off x="1347337" y="0"/>
            <a:ext cx="7796663" cy="467799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559114"/>
          </a:xfrm>
        </p:spPr>
        <p:txBody>
          <a:bodyPr/>
          <a:lstStyle/>
          <a:p>
            <a:r>
              <a:rPr lang="en-US" dirty="0"/>
              <a:t>Road up to Jerusalem from Mount of Olives</a:t>
            </a:r>
          </a:p>
        </p:txBody>
      </p:sp>
    </p:spTree>
    <p:extLst>
      <p:ext uri="{BB962C8B-B14F-4D97-AF65-F5344CB8AC3E}">
        <p14:creationId xmlns:p14="http://schemas.microsoft.com/office/powerpoint/2010/main" val="108343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01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3590</TotalTime>
  <Words>282</Words>
  <Application>Microsoft Macintosh PowerPoint</Application>
  <PresentationFormat>On-screen Show (4:3)</PresentationFormat>
  <Paragraphs>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Palatino Linotype</vt:lpstr>
      <vt:lpstr>Wingdings</vt:lpstr>
      <vt:lpstr>Elemental</vt:lpstr>
      <vt:lpstr>Session 3: When Is an Ending Not an Ending</vt:lpstr>
      <vt:lpstr>Mount Olives</vt:lpstr>
      <vt:lpstr>Mount of Olives from road of Kidron Valley, looking toward Bethany</vt:lpstr>
      <vt:lpstr>Garden of Gethsemane</vt:lpstr>
      <vt:lpstr>Garden of Gethsemane</vt:lpstr>
      <vt:lpstr>Garden of Gethsemane</vt:lpstr>
      <vt:lpstr>Jerusalem from Mount of Olives</vt:lpstr>
      <vt:lpstr>Road up to Jerusalem from Mount of Olives</vt:lpstr>
      <vt:lpstr>PowerPoint Presentation</vt:lpstr>
      <vt:lpstr>Closer view of Jerusalem</vt:lpstr>
      <vt:lpstr>Church of the Holy Sepulcher</vt:lpstr>
      <vt:lpstr>Inside Church of the Holy Sephuchre</vt:lpstr>
      <vt:lpstr>Cross-section of Holy Sepulcher</vt:lpstr>
      <vt:lpstr>Floor Plan – Church of the Holy Sepulcher</vt:lpstr>
      <vt:lpstr>The “Garden Tomb”</vt:lpstr>
      <vt:lpstr>Artist’s Rendering of Inside the Tomb</vt:lpstr>
      <vt:lpstr>Tombs Along the Road to Jerusalem</vt:lpstr>
      <vt:lpstr>Disc- type tomb seal Measuring 4.5-feet tall, the disk-shaped stone at the so-called Tomb of Herod’s Family could be rolled to cover the entryway of the tomb or rolled back into a niche to open it, thereby permitting new burials to be added to the family tomb. This is one of four Second Temple-period Jerusalem tombs with a round rolling stone.  Photo: Hershel Shanks.</vt:lpstr>
      <vt:lpstr>“Plug-type” stone seal How was Jesus’ tomb sealed? While some Jerusalem tombs from the late Second Temple period boasted round (disk-shaped) rolling stones, it was more common to seal tombs with cork-shaped stones, such as the one pictured here. The archaeological evidence suggests that the tomb of Jesus—the unused tomb of Joseph of Arimathea—would have been sealed with a cork-shaped stone. Photo: Tom Powers.</vt:lpstr>
      <vt:lpstr>Session 7: When Is an Ending Not an Ending</vt:lpstr>
    </vt:vector>
  </TitlesOfParts>
  <Company>Second Congregational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Gray</dc:creator>
  <cp:lastModifiedBy>Doug Gray</cp:lastModifiedBy>
  <cp:revision>36</cp:revision>
  <dcterms:created xsi:type="dcterms:W3CDTF">2015-02-23T21:53:53Z</dcterms:created>
  <dcterms:modified xsi:type="dcterms:W3CDTF">2023-11-17T19:10:27Z</dcterms:modified>
</cp:coreProperties>
</file>